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8" r:id="rId6"/>
    <p:sldId id="262" r:id="rId7"/>
    <p:sldId id="270" r:id="rId8"/>
    <p:sldId id="263" r:id="rId9"/>
    <p:sldId id="266" r:id="rId10"/>
    <p:sldId id="264" r:id="rId11"/>
    <p:sldId id="265" r:id="rId12"/>
    <p:sldId id="267" r:id="rId13"/>
    <p:sldId id="272" r:id="rId14"/>
    <p:sldId id="276" r:id="rId15"/>
    <p:sldId id="277" r:id="rId16"/>
    <p:sldId id="278" r:id="rId17"/>
    <p:sldId id="279" r:id="rId18"/>
    <p:sldId id="281" r:id="rId19"/>
    <p:sldId id="28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BD270"/>
    <a:srgbClr val="00313D"/>
    <a:srgbClr val="949C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649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022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63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130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70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039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612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15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30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3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31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38541-44F5-433C-98D7-FF077A2134D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B9C84-27FF-44C4-8793-9B9C9DA18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126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8.jpeg"/><Relationship Id="rId7" Type="http://schemas.openxmlformats.org/officeDocument/2006/relationships/image" Target="../media/image21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4.pn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jpeg"/><Relationship Id="rId5" Type="http://schemas.openxmlformats.org/officeDocument/2006/relationships/image" Target="../media/image25.jpg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30.jpeg"/><Relationship Id="rId4" Type="http://schemas.openxmlformats.org/officeDocument/2006/relationships/image" Target="../media/image2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27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9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png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4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45.png"/><Relationship Id="rId4" Type="http://schemas.openxmlformats.org/officeDocument/2006/relationships/image" Target="../media/image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png"/><Relationship Id="rId4" Type="http://schemas.openxmlformats.org/officeDocument/2006/relationships/image" Target="../media/image4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zahranvane.com/soil-moisture-meter" TargetMode="External"/><Relationship Id="rId3" Type="http://schemas.openxmlformats.org/officeDocument/2006/relationships/hyperlink" Target="https://books.google.bg/books?id=qBR-RF9WPNIC&amp;pg=PA234&amp;lpg=PA234&amp;dq=sole-moisture&amp;source=bl&amp;ots=W4VyJqjgcs&amp;sig=ACfU3U2_8jwjCSO9z_bRDJhyTdlGMOABzA&amp;hl=bg&amp;sa=X&amp;ved=2ahUKEwi-ut3Bg83qAhUHyIUKHTMwAl0Q6AEwDXoECAsQAQ#v=onepage&amp;q=sole-moisture&amp;f=false" TargetMode="External"/><Relationship Id="rId7" Type="http://schemas.openxmlformats.org/officeDocument/2006/relationships/hyperlink" Target="http://scientact.gr/bg/E207E62C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budivel.ru/bg/insulation/vlazhnost-pochvy-uchimsya-izmeryat-vlazhnost-pochvy-opredelenie-vlazhnosti.html" TargetMode="External"/><Relationship Id="rId11" Type="http://schemas.openxmlformats.org/officeDocument/2006/relationships/image" Target="../media/image48.png"/><Relationship Id="rId5" Type="http://schemas.openxmlformats.org/officeDocument/2006/relationships/hyperlink" Target="https://vvsc.ru/bg/watering-of-indoor-plants/" TargetMode="External"/><Relationship Id="rId10" Type="http://schemas.openxmlformats.org/officeDocument/2006/relationships/image" Target="../media/image27.png"/><Relationship Id="rId4" Type="http://schemas.openxmlformats.org/officeDocument/2006/relationships/hyperlink" Target="https://bg.iamnymphette.com/soil-moisture-how-deal-with-excess" TargetMode="External"/><Relationship Id="rId9" Type="http://schemas.openxmlformats.org/officeDocument/2006/relationships/hyperlink" Target="https://www.ekotoi.bg/content/10-nachina-kak-da-pestim-voda-u-doma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8594" y="583001"/>
            <a:ext cx="6994358" cy="3690268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rgbClr val="00B050"/>
                </a:solidFill>
                <a:latin typeface="Monotype Corsiva" panose="03010101010201010101" pitchFamily="66" charset="0"/>
              </a:rPr>
              <a:t>„Спестяване на вода чрез контролирано напояване</a:t>
            </a:r>
            <a:r>
              <a:rPr lang="ru-RU" b="1" dirty="0" smtClean="0">
                <a:solidFill>
                  <a:srgbClr val="00B050"/>
                </a:solidFill>
                <a:latin typeface="Monotype Corsiva" panose="03010101010201010101" pitchFamily="66" charset="0"/>
              </a:rPr>
              <a:t>“</a:t>
            </a:r>
            <a:endParaRPr lang="en-GB" dirty="0">
              <a:solidFill>
                <a:srgbClr val="00B050"/>
              </a:solidFill>
              <a:latin typeface="Monotype Corsiva" panose="03010101010201010101" pitchFamily="66" charset="0"/>
            </a:endParaRPr>
          </a:p>
        </p:txBody>
      </p:sp>
      <p:sp>
        <p:nvSpPr>
          <p:cNvPr id="9" name="Flowchart: Off-page Connector 8"/>
          <p:cNvSpPr/>
          <p:nvPr/>
        </p:nvSpPr>
        <p:spPr>
          <a:xfrm>
            <a:off x="0" y="159252"/>
            <a:ext cx="7161196" cy="1068404"/>
          </a:xfrm>
          <a:prstGeom prst="flowChartOffpageConnector">
            <a:avLst/>
          </a:prstGeom>
          <a:solidFill>
            <a:srgbClr val="BBD27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83405">
            <a:off x="131105" y="202728"/>
            <a:ext cx="769287" cy="82434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774249" y="337625"/>
            <a:ext cx="642555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bg-BG" sz="3200" b="1" dirty="0">
                <a:ln w="2222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СУ „Панайот Волов“ гр. Шумен</a:t>
            </a:r>
          </a:p>
        </p:txBody>
      </p:sp>
    </p:spTree>
    <p:extLst>
      <p:ext uri="{BB962C8B-B14F-4D97-AF65-F5344CB8AC3E}">
        <p14:creationId xmlns:p14="http://schemas.microsoft.com/office/powerpoint/2010/main" val="39832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42" y="136445"/>
            <a:ext cx="12107916" cy="1325563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bg-BG" sz="4000" b="1" dirty="0" smtClean="0">
                <a:solidFill>
                  <a:srgbClr val="949C3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Научен екип от СУ „Панайот Волов“ гр. Шумен</a:t>
            </a:r>
            <a:endParaRPr lang="en-GB" sz="4000" b="1" dirty="0">
              <a:solidFill>
                <a:srgbClr val="949C3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14907" y="4538836"/>
            <a:ext cx="24033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g-BG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Християна Стойчева</a:t>
            </a:r>
            <a:endParaRPr lang="en-GB" sz="24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666815" y="4538836"/>
            <a:ext cx="24033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g-BG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Лариса Мартинова</a:t>
            </a:r>
            <a:endParaRPr lang="en-GB" sz="24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727506" y="1253393"/>
            <a:ext cx="2139519" cy="32403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965" y="1615429"/>
            <a:ext cx="1752600" cy="2590800"/>
          </a:xfrm>
          <a:prstGeom prst="rect">
            <a:avLst/>
          </a:prstGeom>
        </p:spPr>
      </p:pic>
      <p:sp>
        <p:nvSpPr>
          <p:cNvPr id="13" name="Rounded Rectangle 12"/>
          <p:cNvSpPr/>
          <p:nvPr/>
        </p:nvSpPr>
        <p:spPr>
          <a:xfrm>
            <a:off x="3782225" y="1253393"/>
            <a:ext cx="2139519" cy="32403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7805" y="1607332"/>
            <a:ext cx="1785806" cy="2504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970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7003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8640" y="1934678"/>
            <a:ext cx="62756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5600" algn="just"/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Всичко започна със състезание по роботика, в което се проучват проблемите на градовете. Един от тях в световен мащаб е свързан с водата. Ние сме от град Шумен и количеството на вода в язовир „Тича</a:t>
            </a: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“, осъществяващ 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водоснабдяването с питейна вода на </a:t>
            </a: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града, 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намалява с много бързи темпове. Затова целият екип решава да проучи проблема.</a:t>
            </a:r>
            <a:r>
              <a:rPr lang="bg-BG" sz="2400" dirty="0"/>
              <a:t> 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79012"/>
            <a:ext cx="10515600" cy="1325563"/>
          </a:xfrm>
        </p:spPr>
        <p:txBody>
          <a:bodyPr/>
          <a:lstStyle/>
          <a:p>
            <a:pPr algn="ctr"/>
            <a:r>
              <a:rPr lang="bg-BG" b="1" dirty="0" smtClean="0">
                <a:solidFill>
                  <a:srgbClr val="949C3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Как стигнахме до идеята?</a:t>
            </a:r>
            <a:endParaRPr lang="en-GB" b="1" dirty="0">
              <a:solidFill>
                <a:srgbClr val="949C3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808519" y="77563"/>
            <a:ext cx="10481910" cy="1015253"/>
            <a:chOff x="462013" y="770582"/>
            <a:chExt cx="10481910" cy="1015253"/>
          </a:xfrm>
        </p:grpSpPr>
        <p:sp>
          <p:nvSpPr>
            <p:cNvPr id="13" name="Flowchart: Off-page Connector 12"/>
            <p:cNvSpPr/>
            <p:nvPr/>
          </p:nvSpPr>
          <p:spPr>
            <a:xfrm>
              <a:off x="462013" y="770582"/>
              <a:ext cx="10481910" cy="1015253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1747113" y="829910"/>
              <a:ext cx="719329" cy="783338"/>
            </a:xfrm>
            <a:prstGeom prst="rect">
              <a:avLst/>
            </a:prstGeom>
          </p:spPr>
        </p:pic>
        <p:sp>
          <p:nvSpPr>
            <p:cNvPr id="16" name="Rectangle 15"/>
            <p:cNvSpPr/>
            <p:nvPr/>
          </p:nvSpPr>
          <p:spPr>
            <a:xfrm>
              <a:off x="2704232" y="860339"/>
              <a:ext cx="6937540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bg-BG" sz="3600" b="1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9808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85" t="6316" r="4878" b="10877"/>
          <a:stretch/>
        </p:blipFill>
        <p:spPr>
          <a:xfrm>
            <a:off x="5362414" y="1931262"/>
            <a:ext cx="6829586" cy="465251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66961"/>
            <a:ext cx="12192000" cy="5029200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38200" y="883394"/>
            <a:ext cx="10515600" cy="702694"/>
          </a:xfrm>
        </p:spPr>
        <p:txBody>
          <a:bodyPr/>
          <a:lstStyle/>
          <a:p>
            <a:pPr algn="ctr"/>
            <a:r>
              <a:rPr lang="bg-BG" b="1" dirty="0" smtClean="0">
                <a:solidFill>
                  <a:srgbClr val="949C3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Защо е важен този проблем?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66395" y="1740611"/>
            <a:ext cx="4148489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5600" algn="just"/>
            <a:r>
              <a:rPr lang="bg-B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Проблем в световен мащаб е намаляване на количеството на водата. Водата е ценен ресурс и недостигът и е сериозен проблем. Поливането на земеделски площи е от голямо значение за развитието на растенията и представлява 2/3 от световното потребление на вода. То обаче се губи поради неефективни методи на поливане.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0" y="0"/>
            <a:ext cx="12192000" cy="867905"/>
            <a:chOff x="0" y="0"/>
            <a:chExt cx="12192000" cy="867905"/>
          </a:xfrm>
        </p:grpSpPr>
        <p:sp>
          <p:nvSpPr>
            <p:cNvPr id="9" name="Flowchart: Off-page Connector 8"/>
            <p:cNvSpPr/>
            <p:nvPr/>
          </p:nvSpPr>
          <p:spPr>
            <a:xfrm>
              <a:off x="0" y="0"/>
              <a:ext cx="12192000" cy="867905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309729" y="82727"/>
              <a:ext cx="661818" cy="629754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2608030" y="76730"/>
              <a:ext cx="8069377" cy="552526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bg-BG" sz="3600" b="1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5914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7184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471" y="579530"/>
            <a:ext cx="10515600" cy="799321"/>
          </a:xfrm>
        </p:spPr>
        <p:txBody>
          <a:bodyPr/>
          <a:lstStyle/>
          <a:p>
            <a:pPr algn="ctr"/>
            <a:r>
              <a:rPr lang="bg-BG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„Пътя на водата“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1193426"/>
            <a:ext cx="76999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5600" algn="just"/>
            <a:r>
              <a:rPr lang="bg-BG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Ето и нашите импровизирани </a:t>
            </a:r>
            <a:r>
              <a:rPr lang="bg-BG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спирки от нашата екскурзия:</a:t>
            </a:r>
            <a:endParaRPr lang="bg-BG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355600" algn="just"/>
            <a:endParaRPr lang="bg-BG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41629" y="1683190"/>
            <a:ext cx="5053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bg-BG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Първа </a:t>
            </a:r>
            <a:r>
              <a:rPr lang="bg-BG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спирка - Язовир </a:t>
            </a:r>
            <a:r>
              <a:rPr lang="bg-BG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„Тича“;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9759" y="2211879"/>
            <a:ext cx="3929079" cy="22101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9980" y="1328654"/>
            <a:ext cx="4250878" cy="23911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583" y="2183780"/>
            <a:ext cx="2908035" cy="22101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0" name="Group 9"/>
          <p:cNvGrpSpPr/>
          <p:nvPr/>
        </p:nvGrpSpPr>
        <p:grpSpPr>
          <a:xfrm>
            <a:off x="0" y="-139174"/>
            <a:ext cx="12192000" cy="867905"/>
            <a:chOff x="0" y="0"/>
            <a:chExt cx="12192000" cy="867905"/>
          </a:xfrm>
        </p:grpSpPr>
        <p:sp>
          <p:nvSpPr>
            <p:cNvPr id="11" name="Flowchart: Off-page Connector 10"/>
            <p:cNvSpPr/>
            <p:nvPr/>
          </p:nvSpPr>
          <p:spPr>
            <a:xfrm>
              <a:off x="0" y="0"/>
              <a:ext cx="12192000" cy="867905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309729" y="82727"/>
              <a:ext cx="661818" cy="629754"/>
            </a:xfrm>
            <a:prstGeom prst="rect">
              <a:avLst/>
            </a:prstGeom>
          </p:spPr>
        </p:pic>
        <p:sp>
          <p:nvSpPr>
            <p:cNvPr id="13" name="Rectangle 12"/>
            <p:cNvSpPr/>
            <p:nvPr/>
          </p:nvSpPr>
          <p:spPr>
            <a:xfrm>
              <a:off x="2608030" y="76730"/>
              <a:ext cx="8069377" cy="552526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bg-BG" sz="3600" b="1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  <p:sp>
        <p:nvSpPr>
          <p:cNvPr id="6" name="Rectangle 5"/>
          <p:cNvSpPr/>
          <p:nvPr/>
        </p:nvSpPr>
        <p:spPr>
          <a:xfrm>
            <a:off x="641629" y="4581344"/>
            <a:ext cx="6101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bg-BG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Втора спирка - </a:t>
            </a:r>
            <a:r>
              <a:rPr lang="bg-BG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Озонаторна</a:t>
            </a:r>
            <a:r>
              <a:rPr lang="bg-BG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станция “Велики Преслав”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417" y="5000963"/>
            <a:ext cx="2770919" cy="15586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9885" y="4960259"/>
            <a:ext cx="2973452" cy="16725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2443" y="3986689"/>
            <a:ext cx="3660451" cy="20590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7" name="Title 1"/>
          <p:cNvSpPr txBox="1">
            <a:spLocks/>
          </p:cNvSpPr>
          <p:nvPr/>
        </p:nvSpPr>
        <p:spPr>
          <a:xfrm rot="19529476">
            <a:off x="-20162" y="373490"/>
            <a:ext cx="2592487" cy="4973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Проучване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503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36" y="-67738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7185" y="1090488"/>
            <a:ext cx="5183813" cy="461718"/>
          </a:xfrm>
        </p:spPr>
        <p:txBody>
          <a:bodyPr>
            <a:normAutofit fontScale="90000"/>
          </a:bodyPr>
          <a:lstStyle/>
          <a:p>
            <a:pPr algn="ctr"/>
            <a:r>
              <a:rPr lang="bg-BG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„Пътя на водата“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9322" y="1462133"/>
            <a:ext cx="77098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bg-BG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Трета </a:t>
            </a:r>
            <a:r>
              <a:rPr lang="bg-BG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спирка </a:t>
            </a:r>
            <a:r>
              <a:rPr lang="bg-BG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„Помпена </a:t>
            </a:r>
            <a:r>
              <a:rPr lang="bg-BG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станция 1300 </a:t>
            </a:r>
            <a:r>
              <a:rPr lang="bg-BG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години“</a:t>
            </a:r>
            <a:r>
              <a:rPr lang="bg-BG" b="1" dirty="0" smtClean="0"/>
              <a:t> </a:t>
            </a:r>
            <a:r>
              <a:rPr lang="bg-BG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9956" y="2082914"/>
            <a:ext cx="3907813" cy="21981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7849" y="1625607"/>
            <a:ext cx="4720801" cy="26554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9" name="Group 8"/>
          <p:cNvGrpSpPr/>
          <p:nvPr/>
        </p:nvGrpSpPr>
        <p:grpSpPr>
          <a:xfrm>
            <a:off x="0" y="-14292"/>
            <a:ext cx="12192000" cy="867905"/>
            <a:chOff x="0" y="-14239"/>
            <a:chExt cx="12192000" cy="867905"/>
          </a:xfrm>
        </p:grpSpPr>
        <p:sp>
          <p:nvSpPr>
            <p:cNvPr id="10" name="Flowchart: Off-page Connector 9"/>
            <p:cNvSpPr/>
            <p:nvPr/>
          </p:nvSpPr>
          <p:spPr>
            <a:xfrm>
              <a:off x="0" y="-14239"/>
              <a:ext cx="12192000" cy="867905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309729" y="68488"/>
              <a:ext cx="661818" cy="629754"/>
            </a:xfrm>
            <a:prstGeom prst="rect">
              <a:avLst/>
            </a:prstGeom>
          </p:spPr>
        </p:pic>
        <p:sp>
          <p:nvSpPr>
            <p:cNvPr id="12" name="Rectangle 11"/>
            <p:cNvSpPr/>
            <p:nvPr/>
          </p:nvSpPr>
          <p:spPr>
            <a:xfrm>
              <a:off x="2834877" y="70711"/>
              <a:ext cx="7316023" cy="584775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  <p:sp>
        <p:nvSpPr>
          <p:cNvPr id="4" name="Rectangle 3"/>
          <p:cNvSpPr/>
          <p:nvPr/>
        </p:nvSpPr>
        <p:spPr>
          <a:xfrm>
            <a:off x="304799" y="4412584"/>
            <a:ext cx="92830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bg-BG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Четвърта спирка - Пречиствателната станция за отпадни води гр. Шумен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7554" y="4888726"/>
            <a:ext cx="3079366" cy="17321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4968" y="4894167"/>
            <a:ext cx="3495276" cy="17267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8292" y="4913441"/>
            <a:ext cx="3221854" cy="16800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7158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66427"/>
            <a:ext cx="10515600" cy="659136"/>
          </a:xfrm>
        </p:spPr>
        <p:txBody>
          <a:bodyPr>
            <a:normAutofit fontScale="90000"/>
          </a:bodyPr>
          <a:lstStyle/>
          <a:p>
            <a:pPr algn="ctr"/>
            <a:r>
              <a:rPr lang="bg-BG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„Пътя на водата“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39492" y="1325563"/>
            <a:ext cx="10578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bg-BG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Четвърта спирка - Пречиствателната станция за отпадни води гр. Шумен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42" y="1854186"/>
            <a:ext cx="5050911" cy="28411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796" y="4219979"/>
            <a:ext cx="4922004" cy="26380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42" y="4420796"/>
            <a:ext cx="5050910" cy="24952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796" y="1854186"/>
            <a:ext cx="4922004" cy="25666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3" name="Group 12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10" name="Flowchart: Off-page Connector 9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12" name="Rectangle 11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5367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505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24552" y="506395"/>
            <a:ext cx="10515600" cy="655156"/>
          </a:xfrm>
        </p:spPr>
        <p:txBody>
          <a:bodyPr>
            <a:normAutofit fontScale="90000"/>
          </a:bodyPr>
          <a:lstStyle/>
          <a:p>
            <a:pPr algn="ctr"/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Анализ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3596" y="957828"/>
            <a:ext cx="740684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Как да намалим използването на вода?</a:t>
            </a:r>
            <a:endParaRPr lang="en-GB" sz="28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355600" algn="just"/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Един от начините е да се използва </a:t>
            </a:r>
            <a:r>
              <a:rPr lang="bg-BG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дъждовната и пречистената вода за други цели. 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</a:t>
            </a: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почистването на града ни и за </a:t>
            </a: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поливане. </a:t>
            </a:r>
          </a:p>
          <a:p>
            <a:pPr algn="just"/>
            <a:endParaRPr lang="bg-BG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355600"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46544" y="5462738"/>
            <a:ext cx="9586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Друг начин е </a:t>
            </a:r>
            <a:r>
              <a:rPr lang="bg-BG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контролиране на поливането</a:t>
            </a: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2037" y="3147501"/>
            <a:ext cx="3316509" cy="206752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4040" y="391959"/>
            <a:ext cx="3943745" cy="262039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4039" y="3422495"/>
            <a:ext cx="4030513" cy="302288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12" name="Flowchart: Off-page Connector 11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14" name="Rectangle 13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8433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39770"/>
            <a:ext cx="10515600" cy="827197"/>
          </a:xfrm>
        </p:spPr>
        <p:txBody>
          <a:bodyPr/>
          <a:lstStyle/>
          <a:p>
            <a:pPr algn="ctr"/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Цел 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24539" y="5293894"/>
            <a:ext cx="10299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657726" y="1203856"/>
            <a:ext cx="6882063" cy="332001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38200" y="1734544"/>
            <a:ext cx="65631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7188" algn="just"/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Целта на проекта е пестене на вода по един иновативен начин, като се използват възможностите на компютърните технологии, а именно създаване на преносим сензор, отчитащ почвената влага.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2547" y="3898814"/>
            <a:ext cx="3750645" cy="281298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12" name="Flowchart: Off-page Connector 11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14" name="Rectangle 13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61377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962" y="697424"/>
            <a:ext cx="10515600" cy="658724"/>
          </a:xfrm>
        </p:spPr>
        <p:txBody>
          <a:bodyPr>
            <a:normAutofit fontScale="90000"/>
          </a:bodyPr>
          <a:lstStyle/>
          <a:p>
            <a:pPr lvl="0" algn="ctr"/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Реализация</a:t>
            </a:r>
            <a:endParaRPr lang="en-GB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9185" y="1217648"/>
            <a:ext cx="11116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5600" algn="ctr"/>
            <a:r>
              <a:rPr lang="bg-BG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 да се реши проблема трябва да решим две задачи</a:t>
            </a:r>
            <a:r>
              <a:rPr lang="bg-BG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Измерване на  почвената влага;</a:t>
            </a:r>
          </a:p>
          <a:p>
            <a:pPr indent="355600"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99185" y="4379787"/>
            <a:ext cx="110008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Конструиране и програмиране на устройство за контролирано </a:t>
            </a: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напояване;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Картина 25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77" t="7363" r="19013" b="17573"/>
          <a:stretch/>
        </p:blipFill>
        <p:spPr bwMode="auto">
          <a:xfrm>
            <a:off x="988595" y="2160438"/>
            <a:ext cx="2697342" cy="218087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Картина 26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47" r="3562"/>
          <a:stretch/>
        </p:blipFill>
        <p:spPr bwMode="auto">
          <a:xfrm rot="16200000">
            <a:off x="4759289" y="2135948"/>
            <a:ext cx="2180875" cy="22298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3516" y="2138031"/>
            <a:ext cx="2989007" cy="224175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6252" y="4841452"/>
            <a:ext cx="2646947" cy="198521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12" name="Flowchart: Off-page Connector 11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14" name="Rectangle 13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9587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9" r="16670"/>
          <a:stretch/>
        </p:blipFill>
        <p:spPr>
          <a:xfrm>
            <a:off x="4395538" y="3607235"/>
            <a:ext cx="2899706" cy="32507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Картина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59107">
            <a:off x="6491634" y="1668726"/>
            <a:ext cx="2492046" cy="18217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98356" y="854956"/>
            <a:ext cx="10515600" cy="1041100"/>
          </a:xfrm>
        </p:spPr>
        <p:txBody>
          <a:bodyPr>
            <a:normAutofit fontScale="90000"/>
          </a:bodyPr>
          <a:lstStyle/>
          <a:p>
            <a:pPr lvl="0" algn="ctr"/>
            <a:r>
              <a:rPr lang="bg-BG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Решение на </a:t>
            </a:r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задачата</a:t>
            </a:r>
            <a:b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bg-BG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Измерване на  почвената влага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24539" y="5293894"/>
            <a:ext cx="10299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3" name="Картина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93451">
            <a:off x="9610378" y="567097"/>
            <a:ext cx="2275656" cy="15611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Картина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70" r="16777"/>
          <a:stretch/>
        </p:blipFill>
        <p:spPr bwMode="auto">
          <a:xfrm rot="894356">
            <a:off x="8839332" y="1860864"/>
            <a:ext cx="2772801" cy="22182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-15651" y="2218835"/>
            <a:ext cx="5678503" cy="295465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bg-BG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Материали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bg-B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Изолационни плоскости – 1,5 см дебелина – 2 бр.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bg-B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Дървени летви – 4 бр.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bg-B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Прозрачен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PVC</a:t>
            </a:r>
            <a:r>
              <a:rPr lang="bg-B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лист – 1 м.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bg-B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Сензор за почвена влага – 1 бр.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Grove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Senzor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adapter for EV3 – 1 </a:t>
            </a:r>
            <a:r>
              <a:rPr lang="bg-B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бр.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Bri</a:t>
            </a:r>
            <a:r>
              <a:rPr lang="bg-B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 EV3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4" name="Картина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74687">
            <a:off x="7388810" y="3607894"/>
            <a:ext cx="2206058" cy="18431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" name="Картина 2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553"/>
          <a:stretch/>
        </p:blipFill>
        <p:spPr bwMode="auto">
          <a:xfrm rot="1033840">
            <a:off x="9566892" y="4451299"/>
            <a:ext cx="2199994" cy="20516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5" name="Group 14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16" name="Flowchart: Off-page Connector 15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8204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424539" y="5293894"/>
            <a:ext cx="10299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2789538"/>
              </p:ext>
            </p:extLst>
          </p:nvPr>
        </p:nvGraphicFramePr>
        <p:xfrm>
          <a:off x="5598694" y="3576962"/>
          <a:ext cx="6593306" cy="32918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85056">
                  <a:extLst>
                    <a:ext uri="{9D8B030D-6E8A-4147-A177-3AD203B41FA5}">
                      <a16:colId xmlns:a16="http://schemas.microsoft.com/office/drawing/2014/main" val="1880770676"/>
                    </a:ext>
                  </a:extLst>
                </a:gridCol>
                <a:gridCol w="2057971">
                  <a:extLst>
                    <a:ext uri="{9D8B030D-6E8A-4147-A177-3AD203B41FA5}">
                      <a16:colId xmlns:a16="http://schemas.microsoft.com/office/drawing/2014/main" val="402769362"/>
                    </a:ext>
                  </a:extLst>
                </a:gridCol>
                <a:gridCol w="1850279">
                  <a:extLst>
                    <a:ext uri="{9D8B030D-6E8A-4147-A177-3AD203B41FA5}">
                      <a16:colId xmlns:a16="http://schemas.microsoft.com/office/drawing/2014/main" val="3480903442"/>
                    </a:ext>
                  </a:extLst>
                </a:gridCol>
              </a:tblGrid>
              <a:tr h="318068">
                <a:tc grid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 dirty="0">
                          <a:effectLst/>
                        </a:rPr>
                        <a:t>Обработка и анализ на данните. Корекция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49C3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4599228"/>
                  </a:ext>
                </a:extLst>
              </a:tr>
              <a:tr h="318068">
                <a:tc grid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 dirty="0">
                          <a:effectLst/>
                        </a:rPr>
                        <a:t>Относителна влажност на почвата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49C3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551888"/>
                  </a:ext>
                </a:extLst>
              </a:tr>
              <a:tr h="63613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 b="1" dirty="0">
                          <a:effectLst/>
                        </a:rPr>
                        <a:t>Вид на почвата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49C3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 b="1" dirty="0">
                          <a:effectLst/>
                        </a:rPr>
                        <a:t>Минимална стойност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 b="1" dirty="0">
                          <a:effectLst/>
                        </a:rPr>
                        <a:t>Максимална стойност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818020"/>
                  </a:ext>
                </a:extLst>
              </a:tr>
              <a:tr h="9542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>
                          <a:effectLst/>
                        </a:rPr>
                        <a:t>Много суха почва (нужда от поливане)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49C3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 dirty="0">
                          <a:effectLst/>
                        </a:rPr>
                        <a:t>10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 dirty="0">
                          <a:effectLst/>
                        </a:rPr>
                        <a:t>280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2258097"/>
                  </a:ext>
                </a:extLst>
              </a:tr>
              <a:tr h="31806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>
                          <a:effectLst/>
                        </a:rPr>
                        <a:t>Влажна почва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49C3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>
                          <a:effectLst/>
                        </a:rPr>
                        <a:t>290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 dirty="0">
                          <a:effectLst/>
                        </a:rPr>
                        <a:t>690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2329113"/>
                  </a:ext>
                </a:extLst>
              </a:tr>
              <a:tr h="31806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>
                          <a:effectLst/>
                        </a:rPr>
                        <a:t>Сензор във вода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49C3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>
                          <a:effectLst/>
                        </a:rPr>
                        <a:t>700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bg-BG" sz="2400" dirty="0">
                          <a:effectLst/>
                        </a:rPr>
                        <a:t>1023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252679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9621" y="1203492"/>
            <a:ext cx="3128211" cy="23245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5" name="Картина 26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47" r="3562"/>
          <a:stretch/>
        </p:blipFill>
        <p:spPr bwMode="auto">
          <a:xfrm rot="16200000">
            <a:off x="6748250" y="1212506"/>
            <a:ext cx="2324553" cy="23065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997991" y="779683"/>
            <a:ext cx="10515600" cy="870139"/>
          </a:xfrm>
        </p:spPr>
        <p:txBody>
          <a:bodyPr>
            <a:noAutofit/>
          </a:bodyPr>
          <a:lstStyle/>
          <a:p>
            <a:pPr lvl="0" algn="ctr"/>
            <a:r>
              <a:rPr lang="bg-BG" sz="3600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Решение на задачата</a:t>
            </a:r>
            <a:br>
              <a:rPr lang="bg-BG" sz="3600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bg-BG" sz="3600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Измерване на  почвената влага</a:t>
            </a:r>
            <a:endParaRPr lang="en-GB" sz="3600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8622" y="1797784"/>
            <a:ext cx="62724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2425" algn="just"/>
            <a:r>
              <a:rPr lang="bg-BG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Експериментите продължават. Използвайки сензорът за влага и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Grove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Senzor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adapter </a:t>
            </a:r>
            <a:r>
              <a:rPr lang="bg-BG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indent="352425" algn="just"/>
            <a:r>
              <a:rPr lang="bg-BG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Получените стойности се разделят в три категории - </a:t>
            </a:r>
            <a:r>
              <a:rPr lang="bg-B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„Много суха“, „Влажна“, „Много мокра“ – сензор във вода.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1591" y="3761808"/>
            <a:ext cx="506930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2425" algn="just"/>
            <a:r>
              <a:rPr lang="bg-BG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Влажната почва е в интервала от 290 до 690.</a:t>
            </a:r>
          </a:p>
          <a:p>
            <a:pPr indent="352425" algn="just"/>
            <a:r>
              <a:rPr lang="bg-BG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Проведоха се Наблюдения на растения с различна почвена влажност и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bg-BG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се установи, че при почвена влажност 450 растенията се развиват най-добре. Тази стойност е средата на интервала за Влажна почва.</a:t>
            </a:r>
          </a:p>
          <a:p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11" name="Flowchart: Off-page Connector 10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13" name="Rectangle 12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7656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1447" y="1340257"/>
            <a:ext cx="12645889" cy="1135251"/>
          </a:xfrm>
        </p:spPr>
        <p:txBody>
          <a:bodyPr>
            <a:normAutofit fontScale="90000"/>
          </a:bodyPr>
          <a:lstStyle/>
          <a:p>
            <a:pPr algn="ctr"/>
            <a:r>
              <a:rPr lang="bg-BG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Решение на </a:t>
            </a:r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задачата</a:t>
            </a:r>
            <a:b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bg-BG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Конструиране </a:t>
            </a:r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</a:t>
            </a:r>
            <a:r>
              <a:rPr lang="bg-BG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устройство за контролирано </a:t>
            </a:r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напояване</a:t>
            </a:r>
            <a:r>
              <a:rPr lang="en-GB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b="1" dirty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88362" y="2569270"/>
            <a:ext cx="5337458" cy="249299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bg-BG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Материали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bg-BG" dirty="0" smtClean="0"/>
              <a:t>Части </a:t>
            </a:r>
            <a:r>
              <a:rPr lang="bg-BG" dirty="0"/>
              <a:t>от конструктор </a:t>
            </a:r>
            <a:r>
              <a:rPr lang="en-US" dirty="0"/>
              <a:t>Lego </a:t>
            </a:r>
            <a:r>
              <a:rPr lang="en-US" dirty="0" err="1" smtClean="0"/>
              <a:t>Mindstorms</a:t>
            </a:r>
            <a:r>
              <a:rPr lang="bg-BG" dirty="0" smtClean="0"/>
              <a:t>;</a:t>
            </a:r>
            <a:endParaRPr lang="en-US" dirty="0" smtClean="0"/>
          </a:p>
          <a:p>
            <a:pPr marL="285750" indent="-285750">
              <a:buFontTx/>
              <a:buChar char="-"/>
            </a:pPr>
            <a:r>
              <a:rPr lang="bg-BG" dirty="0"/>
              <a:t>Голям мотор от конструктор </a:t>
            </a:r>
            <a:r>
              <a:rPr lang="en-US" dirty="0"/>
              <a:t>Lego </a:t>
            </a:r>
            <a:r>
              <a:rPr lang="en-US" dirty="0" err="1" smtClean="0"/>
              <a:t>Mindstorms</a:t>
            </a:r>
            <a:r>
              <a:rPr lang="bg-BG" dirty="0" smtClean="0"/>
              <a:t>;</a:t>
            </a:r>
            <a:endParaRPr lang="en-US" dirty="0" smtClean="0"/>
          </a:p>
          <a:p>
            <a:pPr marL="285750" indent="-285750">
              <a:buFontTx/>
              <a:buChar char="-"/>
            </a:pPr>
            <a:r>
              <a:rPr lang="bg-BG" dirty="0" smtClean="0"/>
              <a:t>Ос;</a:t>
            </a:r>
            <a:endParaRPr lang="en-US" dirty="0"/>
          </a:p>
          <a:p>
            <a:pPr marL="285750" indent="-285750">
              <a:buFontTx/>
              <a:buChar char="-"/>
            </a:pPr>
            <a:r>
              <a:rPr lang="bg-BG" dirty="0" smtClean="0"/>
              <a:t>Сламка;</a:t>
            </a:r>
          </a:p>
          <a:p>
            <a:pPr marL="285750" indent="-285750">
              <a:buFontTx/>
              <a:buChar char="-"/>
            </a:pPr>
            <a:r>
              <a:rPr lang="bg-BG" dirty="0"/>
              <a:t>Пластмасово </a:t>
            </a:r>
            <a:r>
              <a:rPr lang="bg-BG" dirty="0" smtClean="0"/>
              <a:t>легенче;</a:t>
            </a:r>
            <a:endParaRPr lang="en-GB" dirty="0"/>
          </a:p>
          <a:p>
            <a:endParaRPr lang="en-GB" dirty="0"/>
          </a:p>
        </p:txBody>
      </p:sp>
      <p:sp>
        <p:nvSpPr>
          <p:cNvPr id="27" name="Rectangle 2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bg-BG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2" name="Картина 3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3" t="7361" r="13175" b="22047"/>
          <a:stretch/>
        </p:blipFill>
        <p:spPr bwMode="auto">
          <a:xfrm>
            <a:off x="7414740" y="2569270"/>
            <a:ext cx="3655252" cy="24929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7" name="Group 6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8" name="Flowchart: Off-page Connector 7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  <p:pic>
        <p:nvPicPr>
          <p:cNvPr id="12" name="Картина 28"/>
          <p:cNvPicPr/>
          <p:nvPr/>
        </p:nvPicPr>
        <p:blipFill rotWithShape="1">
          <a:blip r:embed="rId5"/>
          <a:srcRect l="3031" t="5548" b="28980"/>
          <a:stretch/>
        </p:blipFill>
        <p:spPr bwMode="auto">
          <a:xfrm>
            <a:off x="6426004" y="4256902"/>
            <a:ext cx="5632724" cy="245793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163819" y="5145178"/>
            <a:ext cx="61564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7188" algn="just"/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 програмиране на това устройство ще се използва програмата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EV3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Това е програма за </a:t>
            </a: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визуално програмиране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Чрез нея ще се направи „умно“ устройство.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606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489" y="-116525"/>
            <a:ext cx="10515600" cy="1325563"/>
          </a:xfrm>
        </p:spPr>
        <p:txBody>
          <a:bodyPr/>
          <a:lstStyle/>
          <a:p>
            <a:pPr algn="ctr"/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Резултат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VID_20210406_15015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14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6478" y="120573"/>
            <a:ext cx="11699487" cy="6580961"/>
          </a:xfrm>
          <a:prstGeom prst="rect">
            <a:avLst/>
          </a:prstGeom>
          <a:ln w="107950" cap="rnd"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566641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81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4787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95510"/>
            <a:ext cx="10515600" cy="1149856"/>
          </a:xfrm>
        </p:spPr>
        <p:txBody>
          <a:bodyPr/>
          <a:lstStyle/>
          <a:p>
            <a:pPr algn="ctr"/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Приложение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178420" y="3456877"/>
            <a:ext cx="8051180" cy="304199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78782" y="3702205"/>
            <a:ext cx="795081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7188"/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Нашето 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електронно устройство може да се използва за контролирано напояване</a:t>
            </a: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indent="357188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indent="357188">
              <a:buFont typeface="Arial" panose="020B0604020202020204" pitchFamily="34" charset="0"/>
              <a:buChar char="•"/>
            </a:pP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 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промишлени мащаби – оранжерии, земеделски площи;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indent="357188">
              <a:buFont typeface="Arial" panose="020B0604020202020204" pitchFamily="34" charset="0"/>
              <a:buChar char="•"/>
            </a:pP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 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домашни условия;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indent="357188">
              <a:buFont typeface="Arial" panose="020B0604020202020204" pitchFamily="34" charset="0"/>
              <a:buChar char="•"/>
            </a:pPr>
            <a:r>
              <a:rPr lang="bg-BG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 </a:t>
            </a:r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училищна среда.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9" name="Картина 27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7340" y="555634"/>
            <a:ext cx="3487120" cy="19062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40000"/>
                <a:lumOff val="6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964" y="663988"/>
            <a:ext cx="3545571" cy="26591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40000"/>
                <a:lumOff val="6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0" name="Group 9"/>
          <p:cNvGrpSpPr/>
          <p:nvPr/>
        </p:nvGrpSpPr>
        <p:grpSpPr>
          <a:xfrm>
            <a:off x="0" y="-134441"/>
            <a:ext cx="12192000" cy="664718"/>
            <a:chOff x="0" y="0"/>
            <a:chExt cx="12192000" cy="664718"/>
          </a:xfrm>
        </p:grpSpPr>
        <p:sp>
          <p:nvSpPr>
            <p:cNvPr id="11" name="Flowchart: Off-page Connector 10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13" name="Rectangle 12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8510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336" y="27877"/>
            <a:ext cx="12222336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4462" y="566275"/>
            <a:ext cx="10515600" cy="820371"/>
          </a:xfrm>
        </p:spPr>
        <p:txBody>
          <a:bodyPr/>
          <a:lstStyle/>
          <a:p>
            <a:pPr algn="ctr"/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Изводи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178420" y="3456877"/>
            <a:ext cx="8051180" cy="17226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78782" y="3702205"/>
            <a:ext cx="787275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7188" algn="just"/>
            <a:r>
              <a:rPr lang="bg-B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Важно е да запомним, че водата е ресурс, който не трябва да приемаме като даденост, а трябва да я пестим и пазим.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6434255" y="2145437"/>
            <a:ext cx="5768896" cy="490537"/>
            <a:chOff x="6434255" y="2145437"/>
            <a:chExt cx="5768896" cy="490537"/>
          </a:xfrm>
        </p:grpSpPr>
        <p:sp>
          <p:nvSpPr>
            <p:cNvPr id="14" name="Round Diagonal Corner Rectangle 13"/>
            <p:cNvSpPr/>
            <p:nvPr/>
          </p:nvSpPr>
          <p:spPr>
            <a:xfrm>
              <a:off x="6434255" y="2168381"/>
              <a:ext cx="5642516" cy="467593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516029" y="2145437"/>
              <a:ext cx="56871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bg-BG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Без което няма живот на нашата планета.</a:t>
              </a:r>
              <a:endParaRPr lang="en-GB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3193596" y="1648982"/>
            <a:ext cx="4493941" cy="559205"/>
            <a:chOff x="3178098" y="1450339"/>
            <a:chExt cx="4493941" cy="559205"/>
          </a:xfrm>
        </p:grpSpPr>
        <p:sp>
          <p:nvSpPr>
            <p:cNvPr id="12" name="Round Diagonal Corner Rectangle 11"/>
            <p:cNvSpPr/>
            <p:nvPr/>
          </p:nvSpPr>
          <p:spPr>
            <a:xfrm>
              <a:off x="3178098" y="1450339"/>
              <a:ext cx="4493941" cy="55920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345364" y="1468609"/>
              <a:ext cx="43155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bg-BG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з</a:t>
              </a:r>
              <a:r>
                <a:rPr lang="bg-BG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ащото тя е нашето богатство,</a:t>
              </a:r>
              <a:endParaRPr lang="en-GB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-188345" y="1125207"/>
            <a:ext cx="4750420" cy="559205"/>
            <a:chOff x="-66907" y="726369"/>
            <a:chExt cx="4750420" cy="559205"/>
          </a:xfrm>
        </p:grpSpPr>
        <p:sp>
          <p:nvSpPr>
            <p:cNvPr id="16" name="Round Diagonal Corner Rectangle 15"/>
            <p:cNvSpPr/>
            <p:nvPr/>
          </p:nvSpPr>
          <p:spPr>
            <a:xfrm>
              <a:off x="178420" y="726369"/>
              <a:ext cx="4493941" cy="55920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-66907" y="748430"/>
              <a:ext cx="47504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357188"/>
              <a:r>
                <a:rPr lang="bg-BG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Ние ще пестим и пазим водата,</a:t>
              </a:r>
              <a:endParaRPr lang="en-GB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1" name="Rectangle 20"/>
          <p:cNvSpPr/>
          <p:nvPr/>
        </p:nvSpPr>
        <p:spPr>
          <a:xfrm>
            <a:off x="1480013" y="5703536"/>
            <a:ext cx="9908483" cy="923330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bg-BG" sz="54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Да мислим днес за да има утре!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23" name="Flowchart: Off-page Connector 22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0242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4102" y="664718"/>
            <a:ext cx="10515600" cy="952901"/>
          </a:xfrm>
        </p:spPr>
        <p:txBody>
          <a:bodyPr>
            <a:normAutofit/>
          </a:bodyPr>
          <a:lstStyle/>
          <a:p>
            <a:pPr algn="ctr"/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Използвана литература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39653" y="1627724"/>
            <a:ext cx="1141556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Miller, David. 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Water at the Surface of Earth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онлайн ресурс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- изд. 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Press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7.10.1982 г. &lt;</a:t>
            </a:r>
            <a:r>
              <a:rPr lang="bg-BG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books.google.bg/books?id=qBR-RF9WPNIC&amp;pg=PA234&amp;lpg=PA234&amp;dq=sole-moisture&amp;source=bl&amp;ots=W4VyJqjgcs&amp;sig=ACfU3U2_8jwjCSO9z_bRDJhyTdlGMOABzA&amp;hl=bg&amp;sa=X&amp;ved=2ahUKEwi-ut3Bg83qAhUHyIUKHTMwAl0Q6AEwDXoECAsQAQ#v=onepage&amp;q=sole-moisture&amp;f=false</a:t>
            </a:r>
            <a:r>
              <a:rPr lang="bg-BG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&gt;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 startAt="2"/>
            </a:pPr>
            <a:r>
              <a:rPr lang="bg-B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Гоци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Карла. Влажна почва: Как да се справим с излишъка и липсата (Дамски стил) 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онлайн ресурс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&lt;</a:t>
            </a:r>
            <a:r>
              <a:rPr lang="bg-BG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https://bg.iamnymphette.com/soil-moisture-how-deal-with-excess</a:t>
            </a:r>
            <a:r>
              <a:rPr lang="bg-BG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&gt;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 startAt="3"/>
            </a:pP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Статия в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ELFOG (2018). 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Поливане на стайни растения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онлайн ресурс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&lt;</a:t>
            </a:r>
            <a:r>
              <a:rPr lang="bg-BG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https://vvsc.ru/bg/watering-of-indoor-plants</a:t>
            </a:r>
            <a:r>
              <a:rPr lang="bg-BG" u="sng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/</a:t>
            </a:r>
            <a:r>
              <a:rPr lang="bg-BG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&gt;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 startAt="4"/>
            </a:pP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Статия в budivel (01.07.2020). Влажност на почвата. учене за измерване на почвената влага. Определяне на почвената влажност по ускорения метод Как да определим влагата на почвата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онлайн ресурс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&lt;</a:t>
            </a:r>
            <a:r>
              <a:rPr lang="bg-BG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https://budivel.ru/bg/insulation/vlazhnost-pochvy-uchimsya-izmeryat-vlazhnost-pochvy-opredelenie-vlazhnosti.html</a:t>
            </a:r>
            <a:r>
              <a:rPr lang="bg-BG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&gt;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 startAt="5"/>
            </a:pP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Статия в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Scient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Act. 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Почвена влажност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онлайн ресурс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&lt;</a:t>
            </a:r>
            <a:r>
              <a:rPr lang="bg-BG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http://scientact.gr/bg/E207E62C</a:t>
            </a:r>
            <a:r>
              <a:rPr lang="bg-BG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&gt;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 startAt="6"/>
            </a:pP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Описание в захранване.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com. 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Сензор с модул за измерване на влага в почвата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онлайн ресурс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&lt;</a:t>
            </a:r>
            <a:r>
              <a:rPr lang="bg-BG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https://www.zahranvane.com/soil-moisture-meter</a:t>
            </a:r>
            <a:r>
              <a:rPr lang="bg-BG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&gt;</a:t>
            </a:r>
            <a:endParaRPr lang="en-GB" dirty="0"/>
          </a:p>
          <a:p>
            <a:pPr marL="342900" lvl="0" indent="-342900">
              <a:buFont typeface="+mj-lt"/>
              <a:buAutoNum type="arabicPeriod" startAt="7"/>
            </a:pPr>
            <a:r>
              <a:rPr lang="bg-BG" dirty="0"/>
              <a:t>Статия в </a:t>
            </a:r>
            <a:r>
              <a:rPr lang="en-US" dirty="0"/>
              <a:t>EKOTOI</a:t>
            </a:r>
            <a:r>
              <a:rPr lang="bg-BG" dirty="0"/>
              <a:t>. 10 начина Как да пестим вода у дома </a:t>
            </a:r>
            <a:r>
              <a:rPr lang="en-US" dirty="0"/>
              <a:t>[</a:t>
            </a:r>
            <a:r>
              <a:rPr lang="bg-BG" dirty="0"/>
              <a:t>онлайн ресурс</a:t>
            </a:r>
            <a:r>
              <a:rPr lang="en-US" dirty="0"/>
              <a:t>]</a:t>
            </a:r>
            <a:r>
              <a:rPr lang="bg-BG" dirty="0"/>
              <a:t>. &lt;</a:t>
            </a:r>
            <a:r>
              <a:rPr lang="bg-BG" u="sng" dirty="0">
                <a:hlinkClick r:id="rId9"/>
              </a:rPr>
              <a:t>https://www.ekotoi.bg/content/10-nachina-kak-da-pestim-voda-u-doma</a:t>
            </a:r>
            <a:r>
              <a:rPr lang="bg-BG" u="sng" dirty="0"/>
              <a:t>&gt;</a:t>
            </a:r>
            <a:endParaRPr lang="en-GB" dirty="0"/>
          </a:p>
          <a:p>
            <a:endParaRPr lang="en-GB" dirty="0"/>
          </a:p>
        </p:txBody>
      </p:sp>
      <p:grpSp>
        <p:nvGrpSpPr>
          <p:cNvPr id="6" name="Group 5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7" name="Flowchart: Off-page Connector 6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  <p:pic>
        <p:nvPicPr>
          <p:cNvPr id="10" name="Picture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0744" y="-149460"/>
            <a:ext cx="2581256" cy="258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47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5" name="Flowchart: Off-page Connector 4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7" name="Rectangle 6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1065320" y="2015231"/>
            <a:ext cx="924165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dirty="0" smtClean="0"/>
              <a:t>Християна Миленова Стойчева 7 а клас</a:t>
            </a:r>
          </a:p>
          <a:p>
            <a:endParaRPr lang="bg-BG" dirty="0"/>
          </a:p>
          <a:p>
            <a:endParaRPr lang="bg-BG" dirty="0" smtClean="0"/>
          </a:p>
          <a:p>
            <a:r>
              <a:rPr lang="bg-BG" dirty="0" smtClean="0"/>
              <a:t>Лариса Тихомирова Мартинова 7 а клас</a:t>
            </a:r>
          </a:p>
          <a:p>
            <a:endParaRPr lang="bg-BG" dirty="0"/>
          </a:p>
          <a:p>
            <a:endParaRPr lang="bg-BG" dirty="0" smtClean="0"/>
          </a:p>
          <a:p>
            <a:r>
              <a:rPr lang="bg-BG" dirty="0" smtClean="0"/>
              <a:t>Адрес: ул. „Съединение“ 100</a:t>
            </a:r>
          </a:p>
          <a:p>
            <a:endParaRPr lang="bg-BG" dirty="0"/>
          </a:p>
          <a:p>
            <a:r>
              <a:rPr lang="bg-BG" dirty="0" smtClean="0"/>
              <a:t>Класен ръководител </a:t>
            </a:r>
            <a:r>
              <a:rPr lang="bg-BG" smtClean="0"/>
              <a:t>Галина Абаджиева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84467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6570" y="166600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bg-BG" b="1" dirty="0" smtClean="0">
                <a:solidFill>
                  <a:srgbClr val="949C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Благодарим Ви за вниманието!</a:t>
            </a:r>
            <a:endParaRPr lang="en-GB" b="1" dirty="0">
              <a:solidFill>
                <a:srgbClr val="949C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0" y="0"/>
            <a:ext cx="12192000" cy="664718"/>
            <a:chOff x="0" y="0"/>
            <a:chExt cx="12192000" cy="664718"/>
          </a:xfrm>
        </p:grpSpPr>
        <p:sp>
          <p:nvSpPr>
            <p:cNvPr id="5" name="Flowchart: Off-page Connector 4"/>
            <p:cNvSpPr/>
            <p:nvPr/>
          </p:nvSpPr>
          <p:spPr>
            <a:xfrm>
              <a:off x="0" y="0"/>
              <a:ext cx="12192000" cy="664718"/>
            </a:xfrm>
            <a:prstGeom prst="flowChartOffpageConnector">
              <a:avLst/>
            </a:prstGeom>
            <a:solidFill>
              <a:srgbClr val="BBD27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3405">
              <a:off x="2468329" y="38413"/>
              <a:ext cx="553896" cy="532787"/>
            </a:xfrm>
            <a:prstGeom prst="rect">
              <a:avLst/>
            </a:prstGeom>
          </p:spPr>
        </p:pic>
        <p:sp>
          <p:nvSpPr>
            <p:cNvPr id="7" name="Rectangle 6"/>
            <p:cNvSpPr/>
            <p:nvPr/>
          </p:nvSpPr>
          <p:spPr>
            <a:xfrm>
              <a:off x="2834877" y="5820"/>
              <a:ext cx="7316023" cy="57348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bg-BG" sz="3200" b="1" kern="1500" spc="200" dirty="0">
                  <a:ln w="22225">
                    <a:solidFill>
                      <a:schemeClr val="accent1">
                        <a:lumMod val="75000"/>
                      </a:schemeClr>
                    </a:solidFill>
                    <a:prstDash val="solid"/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СУ „Панайот Волов“ гр. Шумен</a:t>
              </a:r>
            </a:p>
          </p:txBody>
        </p:sp>
      </p:grp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426" y="3097727"/>
            <a:ext cx="2767147" cy="284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930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2063</TotalTime>
  <Words>882</Words>
  <Application>Microsoft Office PowerPoint</Application>
  <PresentationFormat>Widescreen</PresentationFormat>
  <Paragraphs>114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Monotype Corsiva</vt:lpstr>
      <vt:lpstr>Times New Roman</vt:lpstr>
      <vt:lpstr>Office Theme</vt:lpstr>
      <vt:lpstr>„Спестяване на вода чрез контролирано напояване“</vt:lpstr>
      <vt:lpstr>Научен екип от СУ „Панайот Волов“ гр. Шумен</vt:lpstr>
      <vt:lpstr>Как стигнахме до идеята?</vt:lpstr>
      <vt:lpstr>Защо е важен този проблем?</vt:lpstr>
      <vt:lpstr>„Пътя на водата“</vt:lpstr>
      <vt:lpstr>„Пътя на водата“</vt:lpstr>
      <vt:lpstr>„Пътя на водата“</vt:lpstr>
      <vt:lpstr>Анализ</vt:lpstr>
      <vt:lpstr>Цел </vt:lpstr>
      <vt:lpstr>Реализация</vt:lpstr>
      <vt:lpstr>Решение на задачата  Измерване на  почвената влага</vt:lpstr>
      <vt:lpstr>Решение на задачата  Измерване на  почвената влага</vt:lpstr>
      <vt:lpstr>Решение на задачата  Конструиране на устройство за контролирано напояване </vt:lpstr>
      <vt:lpstr>Резултат</vt:lpstr>
      <vt:lpstr>Приложение</vt:lpstr>
      <vt:lpstr>Изводи</vt:lpstr>
      <vt:lpstr>Използвана литература</vt:lpstr>
      <vt:lpstr>PowerPoint Presentation</vt:lpstr>
      <vt:lpstr>Благодарим Ви за вниманието!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„Спестяване на вода чрез контролирано напояване“ </dc:title>
  <dc:creator>Windows User</dc:creator>
  <cp:lastModifiedBy>PVolov</cp:lastModifiedBy>
  <cp:revision>87</cp:revision>
  <dcterms:created xsi:type="dcterms:W3CDTF">2021-04-06T05:30:56Z</dcterms:created>
  <dcterms:modified xsi:type="dcterms:W3CDTF">2022-03-17T22:00:19Z</dcterms:modified>
</cp:coreProperties>
</file>