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275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374B9-5D2D-4E50-81C1-6ACE6AF7ED6B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17BD4-14F0-46A0-8107-F054ADEFA40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436219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6416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587178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131532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866181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462135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170584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635040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474163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77175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495475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940996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639236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503204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9139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210822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279946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614170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 amt="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F9E1F65-D5D6-4486-BE5A-7A0004546513}" type="datetimeFigureOut">
              <a:rPr lang="bg-BG" smtClean="0"/>
              <a:pPr/>
              <a:t>15.3.2022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B55EE67-8E30-4A8A-BD4B-416050DF72B4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178428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751012" y="395094"/>
            <a:ext cx="8689976" cy="2509213"/>
          </a:xfrm>
        </p:spPr>
        <p:txBody>
          <a:bodyPr>
            <a:normAutofit/>
          </a:bodyPr>
          <a:lstStyle/>
          <a:p>
            <a:r>
              <a:rPr lang="bg-BG" sz="7200" b="1" i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Как да пестим водата?</a:t>
            </a:r>
            <a:endParaRPr lang="bg-BG" sz="7200" b="1" i="1" u="sng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/>
              <a:t>    </a:t>
            </a:r>
            <a:endParaRPr lang="bg-BG" dirty="0"/>
          </a:p>
        </p:txBody>
      </p:sp>
      <p:sp>
        <p:nvSpPr>
          <p:cNvPr id="7" name="Дъга 6"/>
          <p:cNvSpPr/>
          <p:nvPr/>
        </p:nvSpPr>
        <p:spPr>
          <a:xfrm rot="21396039">
            <a:off x="7820466" y="551586"/>
            <a:ext cx="2133600" cy="2082835"/>
          </a:xfrm>
          <a:prstGeom prst="arc">
            <a:avLst>
              <a:gd name="adj1" fmla="val 16200000"/>
              <a:gd name="adj2" fmla="val 958450"/>
            </a:avLst>
          </a:prstGeom>
          <a:ln w="76200">
            <a:solidFill>
              <a:srgbClr val="1327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 dirty="0">
              <a:ln>
                <a:solidFill>
                  <a:srgbClr val="132752"/>
                </a:solidFill>
              </a:ln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3549" y="1544781"/>
            <a:ext cx="1176630" cy="1359526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2335" y="3288322"/>
            <a:ext cx="4727330" cy="3313813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582635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45541" y="95794"/>
            <a:ext cx="5826659" cy="1410789"/>
          </a:xfrm>
        </p:spPr>
        <p:txBody>
          <a:bodyPr>
            <a:normAutofit/>
          </a:bodyPr>
          <a:lstStyle/>
          <a:p>
            <a:r>
              <a:rPr lang="bg-BG" sz="4000" b="1" u="sng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Защо трябва да пестим водата?</a:t>
            </a:r>
            <a:endParaRPr lang="bg-BG" sz="4000" b="1" u="sng" dirty="0">
              <a:solidFill>
                <a:srgbClr val="1327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156754" y="1600739"/>
            <a:ext cx="6322423" cy="4652016"/>
          </a:xfrm>
          <a:ln w="28575">
            <a:solidFill>
              <a:srgbClr val="132752"/>
            </a:solidFill>
            <a:prstDash val="sysDash"/>
          </a:ln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bg-BG" b="1" dirty="0" smtClean="0"/>
              <a:t> 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Водата е нещо изключително важно за нас и всички други живи организми. Без нея, ние няма да можем да оцелеем.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  Но всъщност тя е ограничена. За съжаление, ние не я използваме само за питейни нужди, а се къпем, чистим и я използваме в производството. Всичко това сериозно намалява световните запаси. </a:t>
            </a:r>
            <a:endParaRPr lang="bg-BG" sz="2400" b="1" dirty="0">
              <a:solidFill>
                <a:srgbClr val="132752"/>
              </a:solidFill>
              <a:latin typeface="Candara Light" panose="020E0502030303020204" pitchFamily="34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14"/>
          </p:nvPr>
        </p:nvSpPr>
        <p:spPr>
          <a:xfrm>
            <a:off x="6694715" y="2053583"/>
            <a:ext cx="5105400" cy="3424107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94715" y="107629"/>
            <a:ext cx="4479330" cy="2986220"/>
          </a:xfrm>
          <a:prstGeom prst="rect">
            <a:avLst/>
          </a:prstGeom>
          <a:ln w="57150" cap="sq">
            <a:solidFill>
              <a:srgbClr val="13275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9380" y="3630103"/>
            <a:ext cx="3810000" cy="2819400"/>
          </a:xfrm>
          <a:prstGeom prst="rect">
            <a:avLst/>
          </a:prstGeom>
          <a:ln w="57150">
            <a:solidFill>
              <a:srgbClr val="13275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927170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172200" y="266825"/>
            <a:ext cx="5888542" cy="1148737"/>
          </a:xfrm>
        </p:spPr>
        <p:txBody>
          <a:bodyPr>
            <a:noAutofit/>
          </a:bodyPr>
          <a:lstStyle/>
          <a:p>
            <a:r>
              <a:rPr lang="bg-BG" sz="4000" b="1" u="sng" dirty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Какво можем да направим?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878604" y="2507770"/>
            <a:ext cx="5106026" cy="12992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bg-BG" dirty="0" smtClean="0"/>
              <a:t>  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14"/>
          </p:nvPr>
        </p:nvSpPr>
        <p:spPr>
          <a:xfrm>
            <a:off x="6258971" y="1566993"/>
            <a:ext cx="5715000" cy="4745884"/>
          </a:xfrm>
          <a:ln w="28575">
            <a:solidFill>
              <a:srgbClr val="132752"/>
            </a:solidFill>
            <a:prstDash val="sysDash"/>
          </a:ln>
        </p:spPr>
        <p:txBody>
          <a:bodyPr>
            <a:normAutofit fontScale="925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/>
              <a:t> </a:t>
            </a:r>
            <a:r>
              <a:rPr lang="ru-RU" dirty="0" smtClean="0"/>
              <a:t> 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Запазването на този важен ресурс включва предприемане на мерки за предпазване от замърсяване на водните басейни, както и подобряване на управлението на водата от бизнеса и отделните домакинства.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   По този начин ще има по – големи запаси и в бъдещето.</a:t>
            </a:r>
            <a:endParaRPr lang="bg-BG" sz="2400" b="1" dirty="0">
              <a:solidFill>
                <a:srgbClr val="132752"/>
              </a:solidFill>
              <a:latin typeface="Candara Light" panose="020E0502030303020204" pitchFamily="34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9928" y="3579935"/>
            <a:ext cx="3944513" cy="2952750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4263" y="444745"/>
            <a:ext cx="4835845" cy="2755655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33462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7054" y="140676"/>
            <a:ext cx="6286500" cy="1283677"/>
          </a:xfrm>
        </p:spPr>
        <p:txBody>
          <a:bodyPr>
            <a:noAutofit/>
          </a:bodyPr>
          <a:lstStyle/>
          <a:p>
            <a:r>
              <a:rPr lang="bg-BG" sz="4000" b="1" u="sng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Защо</a:t>
            </a:r>
            <a:r>
              <a:rPr lang="ru-RU" sz="4000" b="1" u="sng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 </a:t>
            </a:r>
            <a:r>
              <a:rPr lang="ru-RU" sz="4000" b="1" u="sng" dirty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е важно да </a:t>
            </a:r>
            <a:r>
              <a:rPr lang="bg-BG" sz="4000" b="1" u="sng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знаем как </a:t>
            </a:r>
            <a:r>
              <a:rPr lang="ru-RU" sz="4000" b="1" u="sng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да </a:t>
            </a:r>
            <a:r>
              <a:rPr lang="bg-BG" sz="4000" b="1" u="sng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пестим</a:t>
            </a:r>
            <a:r>
              <a:rPr lang="ru-RU" sz="4000" b="1" u="sng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?</a:t>
            </a:r>
            <a:endParaRPr lang="bg-BG" sz="4000" u="sng" dirty="0">
              <a:solidFill>
                <a:srgbClr val="1327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360484" y="1549406"/>
            <a:ext cx="5864469" cy="4745887"/>
          </a:xfrm>
          <a:ln w="28575">
            <a:solidFill>
              <a:srgbClr val="132752"/>
            </a:solidFill>
            <a:prstDash val="sysDash"/>
          </a:ln>
        </p:spPr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  </a:t>
            </a:r>
            <a:r>
              <a:rPr lang="bg-BG" sz="28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Има няколко основни причини, поради които е необходимо да вземем някои мерки. Без нашата намеса нещата могат да станат много зле, затова </a:t>
            </a:r>
            <a:r>
              <a:rPr lang="bg-BG" sz="28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трябва да обърнем </a:t>
            </a:r>
            <a:r>
              <a:rPr lang="bg-BG" sz="28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специално внимание на </a:t>
            </a:r>
            <a:r>
              <a:rPr lang="bg-BG" sz="28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някои основни моменти.</a:t>
            </a:r>
            <a:endParaRPr lang="bg-BG" sz="2800" b="1" dirty="0">
              <a:solidFill>
                <a:srgbClr val="132752"/>
              </a:solidFill>
              <a:latin typeface="Candara Light" panose="020E0502030303020204" pitchFamily="34" charset="0"/>
            </a:endParaRPr>
          </a:p>
        </p:txBody>
      </p:sp>
      <p:sp>
        <p:nvSpPr>
          <p:cNvPr id="4" name="Бутон: напред или следващ 3">
            <a:hlinkClick r:id="" action="ppaction://hlinkshowjump?jump=nextslide" highlightClick="1"/>
          </p:cNvPr>
          <p:cNvSpPr/>
          <p:nvPr/>
        </p:nvSpPr>
        <p:spPr>
          <a:xfrm>
            <a:off x="7948246" y="4958861"/>
            <a:ext cx="2110153" cy="1336432"/>
          </a:xfrm>
          <a:prstGeom prst="actionButtonForwardNext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132752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92816" y="911844"/>
            <a:ext cx="3716215" cy="3208332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664126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36307" y="187694"/>
            <a:ext cx="6480556" cy="832213"/>
          </a:xfrm>
        </p:spPr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arenR"/>
            </a:pPr>
            <a:r>
              <a:rPr lang="bg-BG" b="1" i="1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Тя не е неизчерпаем ресурс</a:t>
            </a:r>
            <a:endParaRPr lang="bg-BG" dirty="0">
              <a:solidFill>
                <a:srgbClr val="1327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5669279" y="1159790"/>
            <a:ext cx="6225961" cy="5005879"/>
          </a:xfrm>
          <a:ln w="28575">
            <a:solidFill>
              <a:srgbClr val="132752"/>
            </a:solidFill>
            <a:prstDash val="sysDash"/>
          </a:ln>
        </p:spPr>
        <p:txBody>
          <a:bodyPr>
            <a:normAutofit fontScale="92500"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 smtClean="0"/>
              <a:t> 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Както</a:t>
            </a:r>
            <a:r>
              <a:rPr lang="ru-RU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споменах</a:t>
            </a:r>
            <a:r>
              <a:rPr lang="ru-RU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,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водата </a:t>
            </a:r>
            <a:r>
              <a:rPr lang="ru-RU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необходима </a:t>
            </a:r>
            <a:r>
              <a:rPr lang="ru-RU" sz="2400" b="1" dirty="0">
                <a:solidFill>
                  <a:srgbClr val="132752"/>
                </a:solidFill>
                <a:latin typeface="Candara Light" panose="020E0502030303020204" pitchFamily="34" charset="0"/>
              </a:rPr>
              <a:t>за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нашето съществуване е ограничена. В</a:t>
            </a:r>
            <a:r>
              <a:rPr lang="ru-RU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секи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ден намаляваме наличната питейна. Това е така</a:t>
            </a:r>
            <a:r>
              <a:rPr lang="ru-RU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,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защото </a:t>
            </a:r>
            <a:r>
              <a:rPr lang="ru-RU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ни </a:t>
            </a:r>
            <a:r>
              <a:rPr lang="ru-RU" sz="2400" b="1" dirty="0">
                <a:solidFill>
                  <a:srgbClr val="132752"/>
                </a:solidFill>
                <a:latin typeface="Candara Light" panose="020E0502030303020204" pitchFamily="34" charset="0"/>
              </a:rPr>
              <a:t>е необходима в почти всяко ежедневно действие –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готвене, миене, чистене </a:t>
            </a:r>
            <a:r>
              <a:rPr lang="ru-RU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и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всички навици, които </a:t>
            </a:r>
            <a:r>
              <a:rPr lang="ru-RU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ни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помагат да се поддържаме здрави</a:t>
            </a:r>
            <a:r>
              <a:rPr lang="ru-RU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. </a:t>
            </a:r>
            <a:r>
              <a:rPr lang="ru-RU" sz="2400" b="1" dirty="0">
                <a:solidFill>
                  <a:srgbClr val="132752"/>
                </a:solidFill>
                <a:latin typeface="Candara Light" panose="020E0502030303020204" pitchFamily="34" charset="0"/>
              </a:rPr>
              <a:t>Но, за да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продължим да правим всичко това, трябва</a:t>
            </a:r>
            <a:r>
              <a:rPr lang="ru-RU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 </a:t>
            </a:r>
            <a:r>
              <a:rPr lang="ru-RU" sz="2400" b="1" dirty="0">
                <a:solidFill>
                  <a:srgbClr val="132752"/>
                </a:solidFill>
                <a:latin typeface="Candara Light" panose="020E0502030303020204" pitchFamily="34" charset="0"/>
              </a:rPr>
              <a:t>да се научим да я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пестим.</a:t>
            </a:r>
            <a:endParaRPr lang="bg-BG" sz="2400" b="1" dirty="0">
              <a:solidFill>
                <a:srgbClr val="132752"/>
              </a:solidFill>
              <a:latin typeface="Candara Light" panose="020E0502030303020204" pitchFamily="34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29804" y="2401935"/>
            <a:ext cx="2931486" cy="1952352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131" y="187695"/>
            <a:ext cx="2916284" cy="1944190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130" y="4589343"/>
            <a:ext cx="2916284" cy="1944189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  <p:sp>
        <p:nvSpPr>
          <p:cNvPr id="11" name="Бутон: напред или следващ 10">
            <a:hlinkClick r:id="" action="ppaction://hlinkshowjump?jump=nextslide" highlightClick="1"/>
          </p:cNvPr>
          <p:cNvSpPr/>
          <p:nvPr/>
        </p:nvSpPr>
        <p:spPr>
          <a:xfrm>
            <a:off x="3711517" y="5164183"/>
            <a:ext cx="1480457" cy="1001486"/>
          </a:xfrm>
          <a:prstGeom prst="actionButtonForwardNext">
            <a:avLst/>
          </a:prstGeom>
          <a:ln w="38100">
            <a:solidFill>
              <a:srgbClr val="132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101193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69341" y="209214"/>
            <a:ext cx="5750459" cy="1105780"/>
          </a:xfrm>
        </p:spPr>
        <p:txBody>
          <a:bodyPr>
            <a:noAutofit/>
          </a:bodyPr>
          <a:lstStyle/>
          <a:p>
            <a:r>
              <a:rPr lang="bg-BG" b="1" i="1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2)  </a:t>
            </a:r>
            <a:r>
              <a:rPr lang="bg-BG" b="1" i="1" dirty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Тя поддържа нашата </a:t>
            </a:r>
            <a:r>
              <a:rPr lang="bg-BG" b="1" i="1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екосистема</a:t>
            </a:r>
            <a:endParaRPr lang="bg-BG" b="1" i="1" dirty="0">
              <a:solidFill>
                <a:srgbClr val="1327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191589" y="1463040"/>
            <a:ext cx="5828211" cy="5094514"/>
          </a:xfrm>
          <a:ln w="28575">
            <a:solidFill>
              <a:srgbClr val="132752"/>
            </a:solidFill>
            <a:prstDash val="sysDash"/>
          </a:ln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bg-BG" dirty="0" smtClean="0"/>
              <a:t> 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Ние не сме единственият вид на Земята, който се нуждае от вода. Тя е толкова важна за нас, колкото и за животните и растенията. </a:t>
            </a:r>
            <a:r>
              <a:rPr lang="ru-RU" sz="2400" b="1" dirty="0">
                <a:solidFill>
                  <a:srgbClr val="132752"/>
                </a:solidFill>
                <a:latin typeface="Candara Light" panose="020E0502030303020204" pitchFamily="34" charset="0"/>
              </a:rPr>
              <a:t>те не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са необходими </a:t>
            </a:r>
            <a:r>
              <a:rPr lang="ru-RU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само</a:t>
            </a:r>
            <a:r>
              <a:rPr lang="ru-RU" sz="2400" b="1" dirty="0">
                <a:solidFill>
                  <a:srgbClr val="132752"/>
                </a:solidFill>
                <a:latin typeface="Candara Light" panose="020E0502030303020204" pitchFamily="34" charset="0"/>
              </a:rPr>
              <a:t>,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за да ни осигурят храна, но и за да опазят цялата екосистема в баланс.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bg-BG" sz="2400" b="1" dirty="0">
                <a:solidFill>
                  <a:srgbClr val="132752"/>
                </a:solidFill>
                <a:latin typeface="Candara Light" panose="020E0502030303020204" pitchFamily="34" charset="0"/>
              </a:rPr>
              <a:t>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 Много райони страдат от засушаване и така остават безлюдни.</a:t>
            </a:r>
            <a:endParaRPr lang="bg-BG" sz="2400" b="1" dirty="0">
              <a:solidFill>
                <a:srgbClr val="132752"/>
              </a:solidFill>
              <a:latin typeface="Candara Light" panose="020E0502030303020204" pitchFamily="34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14"/>
          </p:nvPr>
        </p:nvSpPr>
        <p:spPr>
          <a:xfrm>
            <a:off x="6389914" y="2176323"/>
            <a:ext cx="5105400" cy="3424107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83211" y="3888376"/>
            <a:ext cx="3667669" cy="2439426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0331" y="675018"/>
            <a:ext cx="4604565" cy="2590068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  <p:sp>
        <p:nvSpPr>
          <p:cNvPr id="7" name="Бутон: напред или следващ 6">
            <a:hlinkClick r:id="" action="ppaction://hlinkshowjump?jump=nextslide" highlightClick="1"/>
          </p:cNvPr>
          <p:cNvSpPr/>
          <p:nvPr/>
        </p:nvSpPr>
        <p:spPr>
          <a:xfrm>
            <a:off x="5676924" y="5717996"/>
            <a:ext cx="1193074" cy="775063"/>
          </a:xfrm>
          <a:prstGeom prst="actionButtonForwardNext">
            <a:avLst/>
          </a:prstGeom>
          <a:ln w="28575">
            <a:solidFill>
              <a:srgbClr val="132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478221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538651" y="96002"/>
            <a:ext cx="6653349" cy="1236409"/>
          </a:xfrm>
        </p:spPr>
        <p:txBody>
          <a:bodyPr>
            <a:noAutofit/>
          </a:bodyPr>
          <a:lstStyle/>
          <a:p>
            <a:r>
              <a:rPr lang="bg-BG" sz="3400" b="1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3</a:t>
            </a:r>
            <a:r>
              <a:rPr lang="en-US" sz="3400" b="1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)</a:t>
            </a:r>
            <a:r>
              <a:rPr lang="bg-BG" sz="3400" b="1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  Като пестим водата, пестим енергия и средства</a:t>
            </a:r>
            <a:endParaRPr lang="bg-BG" sz="3400" dirty="0">
              <a:solidFill>
                <a:srgbClr val="1327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286757" y="2340967"/>
            <a:ext cx="5106026" cy="715742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 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14"/>
          </p:nvPr>
        </p:nvSpPr>
        <p:spPr>
          <a:xfrm>
            <a:off x="6096000" y="1428206"/>
            <a:ext cx="5887620" cy="5181599"/>
          </a:xfrm>
          <a:ln w="28575">
            <a:solidFill>
              <a:srgbClr val="132752"/>
            </a:solidFill>
            <a:prstDash val="sysDash"/>
          </a:ln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bg-BG" dirty="0" smtClean="0"/>
              <a:t> 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Работата на водните централи изисква голямо количество енергия. </a:t>
            </a:r>
            <a:r>
              <a:rPr lang="ru-RU" sz="2400" b="1" dirty="0">
                <a:solidFill>
                  <a:srgbClr val="132752"/>
                </a:solidFill>
                <a:latin typeface="Candara Light" panose="020E0502030303020204" pitchFamily="34" charset="0"/>
              </a:rPr>
              <a:t>Почти 7% от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консумираната енергия отива за разпределение на водата сред населението.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 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ако я пестим, това може да окаже благоприятно влияние и върху неговите сметки. Като се спазват някои правила могат да се спестят пари.</a:t>
            </a:r>
            <a:endParaRPr lang="bg-BG" sz="2400" b="1" dirty="0">
              <a:solidFill>
                <a:srgbClr val="132752"/>
              </a:solidFill>
              <a:latin typeface="Candara Light" panose="020E0502030303020204" pitchFamily="34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4942" y="404678"/>
            <a:ext cx="4547841" cy="2560632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5832" y="3432441"/>
            <a:ext cx="3746060" cy="2938316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925077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69341" y="104504"/>
            <a:ext cx="6327401" cy="1062446"/>
          </a:xfrm>
        </p:spPr>
        <p:txBody>
          <a:bodyPr>
            <a:noAutofit/>
          </a:bodyPr>
          <a:lstStyle/>
          <a:p>
            <a:r>
              <a:rPr lang="bg-BG" b="1" u="sng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Как можем да пестим вода у дома?</a:t>
            </a:r>
            <a:endParaRPr lang="bg-BG" b="1" u="sng" dirty="0">
              <a:solidFill>
                <a:srgbClr val="1327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269342" y="1252395"/>
            <a:ext cx="5443482" cy="5488039"/>
          </a:xfrm>
          <a:ln w="28575">
            <a:solidFill>
              <a:srgbClr val="132752"/>
            </a:solidFill>
            <a:prstDash val="sysDash"/>
          </a:ln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bg-BG" dirty="0" smtClean="0"/>
              <a:t> 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Всеки може да започне да пести вода, като направи няколко избора в своето домакинство. Някои от тях могат да намалят използването на ресурса с повече от половина.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 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Ето как да направите първите стъпки към опазване на водните ресурси и защита на нашата планета.</a:t>
            </a:r>
            <a:endParaRPr lang="bg-BG" sz="2400" b="1" dirty="0">
              <a:solidFill>
                <a:srgbClr val="132752"/>
              </a:solidFill>
              <a:latin typeface="Candara Light" panose="020E0502030303020204" pitchFamily="34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  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24650" y="448491"/>
            <a:ext cx="4000500" cy="2895600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36698" y="3900620"/>
            <a:ext cx="4976404" cy="2488202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  <p:sp>
        <p:nvSpPr>
          <p:cNvPr id="7" name="Бутон: напред или следващ 6">
            <a:hlinkClick r:id="" action="ppaction://hlinkshowjump?jump=nextslide" highlightClick="1"/>
          </p:cNvPr>
          <p:cNvSpPr/>
          <p:nvPr/>
        </p:nvSpPr>
        <p:spPr>
          <a:xfrm>
            <a:off x="4713107" y="5882639"/>
            <a:ext cx="1219200" cy="766355"/>
          </a:xfrm>
          <a:prstGeom prst="actionButtonForwardNext">
            <a:avLst/>
          </a:prstGeom>
          <a:ln w="38100">
            <a:solidFill>
              <a:srgbClr val="132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385763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19800" y="78378"/>
            <a:ext cx="5946404" cy="1463039"/>
          </a:xfrm>
        </p:spPr>
        <p:txBody>
          <a:bodyPr>
            <a:noAutofit/>
          </a:bodyPr>
          <a:lstStyle/>
          <a:p>
            <a:r>
              <a:rPr lang="en-US" sz="3400" b="1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1)  </a:t>
            </a:r>
            <a:r>
              <a:rPr lang="bg-BG" sz="3400" b="1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Затваряйте кранчето когато не използвате водата</a:t>
            </a:r>
            <a:endParaRPr lang="bg-BG" sz="3400" b="1" dirty="0">
              <a:solidFill>
                <a:srgbClr val="1327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495762" y="1931663"/>
            <a:ext cx="5106026" cy="342410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14"/>
          </p:nvPr>
        </p:nvSpPr>
        <p:spPr>
          <a:xfrm>
            <a:off x="6019800" y="1663337"/>
            <a:ext cx="5946404" cy="5077097"/>
          </a:xfrm>
          <a:ln w="28575">
            <a:solidFill>
              <a:srgbClr val="132752"/>
            </a:solidFill>
            <a:prstDash val="sysDash"/>
          </a:ln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bg-BG" dirty="0" smtClean="0"/>
              <a:t>  </a:t>
            </a:r>
            <a:r>
              <a:rPr lang="bg-BG" sz="28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Когато оставяме кранчето отворено докато мием зъбите си хабим много вода. </a:t>
            </a:r>
            <a:endParaRPr lang="bg-BG" sz="2800" b="1" dirty="0">
              <a:solidFill>
                <a:srgbClr val="132752"/>
              </a:solidFill>
              <a:latin typeface="Candara Light" panose="020E0502030303020204" pitchFamily="34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bg-BG" sz="28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  Ако го затворим обаче, ще пестим пари и този важен ресурс.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4683" y="1057000"/>
            <a:ext cx="3877828" cy="4890953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  <p:sp>
        <p:nvSpPr>
          <p:cNvPr id="6" name="Бутон: напред или следващ 5">
            <a:hlinkClick r:id="" action="ppaction://hlinkshowjump?jump=nextslide" highlightClick="1"/>
          </p:cNvPr>
          <p:cNvSpPr/>
          <p:nvPr/>
        </p:nvSpPr>
        <p:spPr>
          <a:xfrm>
            <a:off x="9636035" y="5037907"/>
            <a:ext cx="1654629" cy="1036320"/>
          </a:xfrm>
          <a:prstGeom prst="actionButtonForwardNext">
            <a:avLst/>
          </a:prstGeom>
          <a:ln w="38100">
            <a:solidFill>
              <a:srgbClr val="132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585353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30003" y="130837"/>
            <a:ext cx="5713447" cy="861940"/>
          </a:xfrm>
        </p:spPr>
        <p:txBody>
          <a:bodyPr>
            <a:normAutofit fontScale="90000"/>
          </a:bodyPr>
          <a:lstStyle/>
          <a:p>
            <a:r>
              <a:rPr lang="bg-BG" sz="4000" b="1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2)  По – кратки душове</a:t>
            </a:r>
            <a:endParaRPr lang="bg-BG" sz="4000" b="1" dirty="0">
              <a:solidFill>
                <a:srgbClr val="1327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234507" y="1356898"/>
            <a:ext cx="5408648" cy="4909731"/>
          </a:xfrm>
          <a:ln w="28575">
            <a:solidFill>
              <a:srgbClr val="132752"/>
            </a:solidFill>
            <a:prstDash val="sysDash"/>
          </a:ln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bg-BG" dirty="0" smtClean="0"/>
              <a:t>  </a:t>
            </a:r>
            <a:r>
              <a:rPr lang="bg-BG" sz="28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Всяка минута под душа харчи доста пари и вода.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bg-BG" sz="2800" b="1" dirty="0">
                <a:solidFill>
                  <a:srgbClr val="132752"/>
                </a:solidFill>
                <a:latin typeface="Candara Light" panose="020E0502030303020204" pitchFamily="34" charset="0"/>
              </a:rPr>
              <a:t> </a:t>
            </a:r>
            <a:r>
              <a:rPr lang="bg-BG" sz="28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 ОГраничаването на дългите душове може сериозно да помогне на проблема.</a:t>
            </a:r>
            <a:endParaRPr lang="bg-BG" sz="2800" b="1" dirty="0">
              <a:solidFill>
                <a:srgbClr val="132752"/>
              </a:solidFill>
              <a:latin typeface="Candara Light" panose="020E0502030303020204" pitchFamily="34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14"/>
          </p:nvPr>
        </p:nvSpPr>
        <p:spPr>
          <a:xfrm>
            <a:off x="6363789" y="1809744"/>
            <a:ext cx="5105400" cy="3424107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20840" y="429890"/>
            <a:ext cx="4225835" cy="2465070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20840" y="3449406"/>
            <a:ext cx="4225835" cy="2817223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  <p:sp>
        <p:nvSpPr>
          <p:cNvPr id="7" name="Бутон: напред или следващ 6">
            <a:hlinkClick r:id="" action="ppaction://hlinkshowjump?jump=nextslide" highlightClick="1"/>
          </p:cNvPr>
          <p:cNvSpPr/>
          <p:nvPr/>
        </p:nvSpPr>
        <p:spPr>
          <a:xfrm>
            <a:off x="3831771" y="5116286"/>
            <a:ext cx="1741714" cy="1053737"/>
          </a:xfrm>
          <a:prstGeom prst="actionButtonForwardNext">
            <a:avLst/>
          </a:prstGeom>
          <a:ln w="38100">
            <a:solidFill>
              <a:srgbClr val="132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013508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172200" y="78585"/>
            <a:ext cx="5820129" cy="949026"/>
          </a:xfrm>
        </p:spPr>
        <p:txBody>
          <a:bodyPr>
            <a:noAutofit/>
          </a:bodyPr>
          <a:lstStyle/>
          <a:p>
            <a:r>
              <a:rPr lang="bg-BG" b="1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3)  Проверявайте за течове</a:t>
            </a:r>
            <a:endParaRPr lang="bg-BG" b="1" dirty="0">
              <a:solidFill>
                <a:srgbClr val="1327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669934" y="1879412"/>
            <a:ext cx="5106026" cy="3424107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14"/>
          </p:nvPr>
        </p:nvSpPr>
        <p:spPr>
          <a:xfrm>
            <a:off x="6172200" y="1252396"/>
            <a:ext cx="5820129" cy="5096154"/>
          </a:xfrm>
          <a:ln w="28575">
            <a:solidFill>
              <a:srgbClr val="132752"/>
            </a:solidFill>
            <a:prstDash val="sysDash"/>
          </a:ln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bg-BG" dirty="0" smtClean="0"/>
              <a:t> 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Редовно проверявайте тръби и кранове за течове, защото ако не ги забележим може да доведе до много лоши последици.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bg-BG" sz="2400" b="1" dirty="0">
                <a:solidFill>
                  <a:srgbClr val="132752"/>
                </a:solidFill>
                <a:latin typeface="Candara Light" panose="020E0502030303020204" pitchFamily="34" charset="0"/>
              </a:rPr>
              <a:t> </a:t>
            </a:r>
            <a:r>
              <a:rPr lang="bg-BG" sz="240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 Хубаво е да се знае къде е главният кран за водата в жилището, за да може бързо да се спре при наличие на евентуално наводнение.</a:t>
            </a:r>
            <a:endParaRPr lang="bg-BG" sz="2400" b="1" dirty="0">
              <a:solidFill>
                <a:srgbClr val="132752"/>
              </a:solidFill>
              <a:latin typeface="Candara Light" panose="020E0502030303020204" pitchFamily="34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4880" y="321734"/>
            <a:ext cx="3958045" cy="2637047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2179" y="3583987"/>
            <a:ext cx="2764563" cy="2764563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  <p:sp>
        <p:nvSpPr>
          <p:cNvPr id="7" name="Бутон: напред или следващ 6">
            <a:hlinkClick r:id="" action="ppaction://hlinkshowjump?jump=nextslide" highlightClick="1"/>
          </p:cNvPr>
          <p:cNvSpPr/>
          <p:nvPr/>
        </p:nvSpPr>
        <p:spPr>
          <a:xfrm>
            <a:off x="10376263" y="5782491"/>
            <a:ext cx="1463040" cy="879566"/>
          </a:xfrm>
          <a:prstGeom prst="actionButtonForwardNext">
            <a:avLst/>
          </a:prstGeom>
          <a:ln w="38100">
            <a:solidFill>
              <a:srgbClr val="1327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30564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5243" y="60960"/>
            <a:ext cx="7418151" cy="1123406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4) Внимавайте с напояването на растенията</a:t>
            </a:r>
            <a:endParaRPr lang="bg-BG" b="1" dirty="0">
              <a:solidFill>
                <a:srgbClr val="1327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347716" y="1419497"/>
            <a:ext cx="5972529" cy="4711338"/>
          </a:xfrm>
          <a:ln w="28575">
            <a:solidFill>
              <a:srgbClr val="132752"/>
            </a:solidFill>
            <a:prstDash val="sysDash"/>
          </a:ln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 smtClean="0"/>
              <a:t> </a:t>
            </a:r>
            <a:r>
              <a:rPr lang="bg-BG" sz="245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не прекалявайте, а прибягвайте до напояване само при необходимост. Така е и най-добре и за растенията.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bg-BG" sz="245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  Ако е възможно, събирайте дъждовна вода, тя е по-полезна за растенията и така по още един начин се помага за запазване на водните ресурси.</a:t>
            </a:r>
            <a:endParaRPr lang="bg-BG" sz="2450" b="1" dirty="0">
              <a:solidFill>
                <a:srgbClr val="132752"/>
              </a:solidFill>
              <a:latin typeface="Candara Light" panose="020E0502030303020204" pitchFamily="34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14"/>
          </p:nvPr>
        </p:nvSpPr>
        <p:spPr>
          <a:xfrm>
            <a:off x="6320246" y="1896829"/>
            <a:ext cx="5105400" cy="3424107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 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2556" y="1701647"/>
            <a:ext cx="4799514" cy="3215674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4080971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19800" y="139546"/>
            <a:ext cx="5902860" cy="800980"/>
          </a:xfrm>
        </p:spPr>
        <p:txBody>
          <a:bodyPr/>
          <a:lstStyle/>
          <a:p>
            <a:r>
              <a:rPr lang="bg-BG" b="1" u="sng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Заключение</a:t>
            </a:r>
            <a:endParaRPr lang="bg-BG" b="1" u="sng" dirty="0">
              <a:solidFill>
                <a:srgbClr val="1327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138711" y="1592029"/>
            <a:ext cx="5106026" cy="3424107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14"/>
          </p:nvPr>
        </p:nvSpPr>
        <p:spPr>
          <a:xfrm>
            <a:off x="6019800" y="1166949"/>
            <a:ext cx="5902860" cy="5251268"/>
          </a:xfrm>
          <a:ln w="28575">
            <a:solidFill>
              <a:srgbClr val="132752"/>
            </a:solidFill>
            <a:prstDash val="sysDash"/>
          </a:ln>
        </p:spPr>
        <p:txBody>
          <a:bodyPr>
            <a:normAutofit fontScale="925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bg-BG" dirty="0" smtClean="0"/>
              <a:t>  </a:t>
            </a:r>
            <a:r>
              <a:rPr lang="bg-BG" sz="2450" b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Пестенето на водата изисква усилия, но всяко едно си струва. Всяко действие има значение. Всеки, който има желание може да направи промени в начина си на живот, за да намали потреблението на вода. Важното е всяка една промяна да се превърне в навик, а не да остане моментна. Заедно можем повече!</a:t>
            </a:r>
            <a:endParaRPr lang="bg-BG" sz="2450" b="1" dirty="0">
              <a:solidFill>
                <a:srgbClr val="132752"/>
              </a:solidFill>
              <a:latin typeface="Candara Light" panose="020E0502030303020204" pitchFamily="34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813" y="1881792"/>
            <a:ext cx="5060306" cy="2844580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802725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3149" y="244049"/>
            <a:ext cx="10364451" cy="905482"/>
          </a:xfrm>
          <a:ln w="28575">
            <a:solidFill>
              <a:srgbClr val="132752"/>
            </a:solidFill>
            <a:prstDash val="sysDash"/>
          </a:ln>
        </p:spPr>
        <p:txBody>
          <a:bodyPr>
            <a:normAutofit fontScale="90000"/>
          </a:bodyPr>
          <a:lstStyle/>
          <a:p>
            <a:r>
              <a:rPr lang="bg-BG" sz="4800" b="1" i="1" u="sng" dirty="0" smtClean="0">
                <a:solidFill>
                  <a:srgbClr val="1327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 Light" panose="020E0502030303020204" pitchFamily="34" charset="0"/>
              </a:rPr>
              <a:t>Благодаря Ви за вниманието!</a:t>
            </a:r>
            <a:endParaRPr lang="bg-BG" sz="4800" b="1" i="1" u="sng" dirty="0">
              <a:solidFill>
                <a:srgbClr val="13275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 Light" panose="020E0502030303020204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4234005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  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 cstate="print"/>
          <a:srcRect t="10664"/>
          <a:stretch/>
        </p:blipFill>
        <p:spPr>
          <a:xfrm>
            <a:off x="2938517" y="1458686"/>
            <a:ext cx="5608320" cy="4984170"/>
          </a:xfrm>
          <a:prstGeom prst="rect">
            <a:avLst/>
          </a:prstGeom>
          <a:ln w="57150">
            <a:solidFill>
              <a:srgbClr val="132752"/>
            </a:solidFill>
          </a:ln>
        </p:spPr>
      </p:pic>
      <p:sp>
        <p:nvSpPr>
          <p:cNvPr id="5" name="Текстово поле 4"/>
          <p:cNvSpPr txBox="1"/>
          <p:nvPr/>
        </p:nvSpPr>
        <p:spPr>
          <a:xfrm>
            <a:off x="8725364" y="3479934"/>
            <a:ext cx="32924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i="1" u="sng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Изготвил:</a:t>
            </a:r>
            <a:r>
              <a:rPr lang="bg-BG" b="1" i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 Михаела Станимирова</a:t>
            </a:r>
            <a:r>
              <a:rPr lang="en-US" b="1" i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 </a:t>
            </a:r>
            <a:endParaRPr lang="bg-BG" b="1" i="1" dirty="0" smtClean="0">
              <a:solidFill>
                <a:srgbClr val="132752"/>
              </a:solidFill>
              <a:latin typeface="Candara Light" panose="020E0502030303020204" pitchFamily="34" charset="0"/>
            </a:endParaRPr>
          </a:p>
          <a:p>
            <a:r>
              <a:rPr lang="en-US" b="1" i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6</a:t>
            </a:r>
            <a:r>
              <a:rPr lang="bg-BG" b="1" i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б клас </a:t>
            </a:r>
          </a:p>
          <a:p>
            <a:r>
              <a:rPr lang="bg-BG" b="1" i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Първо </a:t>
            </a:r>
            <a:r>
              <a:rPr lang="bg-BG" b="1" i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СУ </a:t>
            </a:r>
            <a:r>
              <a:rPr lang="bg-BG" b="1" i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„Св. Седмочисленици“</a:t>
            </a:r>
            <a:endParaRPr lang="bg-BG" b="1" i="1" dirty="0">
              <a:solidFill>
                <a:srgbClr val="132752"/>
              </a:solidFill>
              <a:latin typeface="Candara Light" panose="020E0502030303020204" pitchFamily="34" charset="0"/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8974319" y="5723396"/>
            <a:ext cx="2228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b="1" i="1" u="sng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Източници:</a:t>
            </a:r>
            <a:r>
              <a:rPr lang="bg-BG" b="1" i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 </a:t>
            </a:r>
            <a:r>
              <a:rPr lang="en-US" b="1" i="1" dirty="0" smtClean="0">
                <a:solidFill>
                  <a:srgbClr val="132752"/>
                </a:solidFill>
                <a:latin typeface="Candara Light" panose="020E0502030303020204" pitchFamily="34" charset="0"/>
              </a:rPr>
              <a:t>forlife.bg</a:t>
            </a:r>
            <a:endParaRPr lang="bg-BG" b="1" i="1" dirty="0">
              <a:solidFill>
                <a:srgbClr val="132752"/>
              </a:solidFill>
              <a:latin typeface="Candara Light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6146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</p:bldLst>
  </p:timing>
</p:sld>
</file>

<file path=ppt/theme/theme1.xml><?xml version="1.0" encoding="utf-8"?>
<a:theme xmlns:a="http://schemas.openxmlformats.org/drawingml/2006/main" name="Капчица">
  <a:themeElements>
    <a:clrScheme name="Капчица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чица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чица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TM04033925[[fn=Капчица]]</Template>
  <TotalTime>792</TotalTime>
  <Words>651</Words>
  <Application>Microsoft Office PowerPoint</Application>
  <PresentationFormat>По избор</PresentationFormat>
  <Paragraphs>51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14</vt:i4>
      </vt:variant>
    </vt:vector>
  </HeadingPairs>
  <TitlesOfParts>
    <vt:vector size="15" baseType="lpstr">
      <vt:lpstr>Капчица</vt:lpstr>
      <vt:lpstr>Как да пестим водата?</vt:lpstr>
      <vt:lpstr>Защо трябва да пестим водата?</vt:lpstr>
      <vt:lpstr>Какво можем да направим?</vt:lpstr>
      <vt:lpstr>Защо е важно да знаем как да пестим?</vt:lpstr>
      <vt:lpstr>Тя не е неизчерпаем ресурс</vt:lpstr>
      <vt:lpstr>2)  Тя поддържа нашата екосистема</vt:lpstr>
      <vt:lpstr>3)  Като пестим водата, пестим енергия и средства</vt:lpstr>
      <vt:lpstr>Как можем да пестим вода у дома?</vt:lpstr>
      <vt:lpstr>1)  Затваряйте кранчето когато не използвате водата</vt:lpstr>
      <vt:lpstr>2)  По – кратки душове</vt:lpstr>
      <vt:lpstr>3)  Проверявайте за течове</vt:lpstr>
      <vt:lpstr>4) Внимавайте с напояването на растенията</vt:lpstr>
      <vt:lpstr>Заключение</vt:lpstr>
      <vt:lpstr>Благодаря Ви за вниманието!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да пестим водата?</dc:title>
  <dc:creator>Acer</dc:creator>
  <cp:lastModifiedBy>NIKI</cp:lastModifiedBy>
  <cp:revision>31</cp:revision>
  <dcterms:created xsi:type="dcterms:W3CDTF">2022-03-12T10:53:44Z</dcterms:created>
  <dcterms:modified xsi:type="dcterms:W3CDTF">2022-03-15T17:51:19Z</dcterms:modified>
</cp:coreProperties>
</file>